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8"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660"/>
  </p:normalViewPr>
  <p:slideViewPr>
    <p:cSldViewPr snapToGrid="0">
      <p:cViewPr varScale="1">
        <p:scale>
          <a:sx n="74" d="100"/>
          <a:sy n="74" d="100"/>
        </p:scale>
        <p:origin x="49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9/23/2020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9/23/2020</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9/23/2020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9/23/2020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9/23/2020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9/23/2020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9/23/2020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9/23/2020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9/23/2020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9/23/2020</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p3"/><Relationship Id="rId1" Type="http://schemas.microsoft.com/office/2007/relationships/media" Target="../media/media10.mp3"/><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p3"/><Relationship Id="rId1" Type="http://schemas.microsoft.com/office/2007/relationships/media" Target="../media/media11.mp3"/><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p3"/><Relationship Id="rId1" Type="http://schemas.microsoft.com/office/2007/relationships/media" Target="../media/media12.mp3"/><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4356" y="1230489"/>
            <a:ext cx="9335911" cy="4086577"/>
          </a:xfrm>
        </p:spPr>
        <p:txBody>
          <a:bodyPr/>
          <a:lstStyle/>
          <a:p>
            <a:r>
              <a:rPr lang="en-US" b="1" dirty="0"/>
              <a:t>First Choice Urgent Care  (FCUC) database</a:t>
            </a:r>
            <a:endParaRPr lang="en-US" dirty="0"/>
          </a:p>
        </p:txBody>
      </p:sp>
      <p:pic>
        <p:nvPicPr>
          <p:cNvPr id="3" name="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605566" y="226453"/>
            <a:ext cx="609600" cy="609600"/>
          </a:xfrm>
          <a:prstGeom prst="rect">
            <a:avLst/>
          </a:prstGeom>
        </p:spPr>
      </p:pic>
    </p:spTree>
    <p:extLst>
      <p:ext uri="{BB962C8B-B14F-4D97-AF65-F5344CB8AC3E}">
        <p14:creationId xmlns:p14="http://schemas.microsoft.com/office/powerpoint/2010/main" val="18833281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5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73488"/>
            <a:ext cx="9601200" cy="875764"/>
          </a:xfrm>
        </p:spPr>
        <p:txBody>
          <a:bodyPr>
            <a:normAutofit fontScale="90000"/>
          </a:bodyPr>
          <a:lstStyle/>
          <a:p>
            <a:pPr algn="ctr"/>
            <a:r>
              <a:rPr lang="en-US" b="1" dirty="0" smtClean="0"/>
              <a:t>Problem Statement</a:t>
            </a:r>
            <a:r>
              <a:rPr lang="en-US" dirty="0" smtClean="0"/>
              <a:t/>
            </a:r>
            <a:br>
              <a:rPr lang="en-US" dirty="0" smtClean="0"/>
            </a:br>
            <a:endParaRPr lang="en-US" dirty="0"/>
          </a:p>
        </p:txBody>
      </p:sp>
      <p:sp>
        <p:nvSpPr>
          <p:cNvPr id="3" name="Content Placeholder 2"/>
          <p:cNvSpPr>
            <a:spLocks noGrp="1"/>
          </p:cNvSpPr>
          <p:nvPr>
            <p:ph idx="1"/>
          </p:nvPr>
        </p:nvSpPr>
        <p:spPr>
          <a:xfrm>
            <a:off x="703385" y="1664677"/>
            <a:ext cx="11488615" cy="5193323"/>
          </a:xfrm>
        </p:spPr>
        <p:txBody>
          <a:bodyPr/>
          <a:lstStyle/>
          <a:p>
            <a:r>
              <a:rPr lang="en-US" sz="2400" dirty="0"/>
              <a:t>Various departments have their own separate systems in First Choice Urgent Care (FCUC). This leads to difficulties in sharing data and communication. </a:t>
            </a:r>
            <a:endParaRPr lang="en-US" sz="2400" dirty="0" smtClean="0"/>
          </a:p>
          <a:p>
            <a:r>
              <a:rPr lang="en-US" sz="2400" dirty="0"/>
              <a:t>As a result of the problem of current system, FCUC is trying to eliminate paperwork by adopting a centralized and digital information system</a:t>
            </a:r>
            <a:r>
              <a:rPr lang="en-US" sz="2400" dirty="0" smtClean="0"/>
              <a:t>.</a:t>
            </a:r>
          </a:p>
          <a:p>
            <a:r>
              <a:rPr lang="en-US" sz="2400" dirty="0" smtClean="0"/>
              <a:t> </a:t>
            </a:r>
            <a:r>
              <a:rPr lang="en-US" sz="2400" dirty="0"/>
              <a:t>This database management system will have the ability to track patient’s medical history. The database will enable doctors to update, retrieve or report patient’s medical records efficiently enabling doctors to make diagnosis in time</a:t>
            </a:r>
            <a:r>
              <a:rPr lang="en-US" sz="2400" dirty="0" smtClean="0"/>
              <a:t>.</a:t>
            </a:r>
          </a:p>
          <a:p>
            <a:r>
              <a:rPr lang="en-US" sz="2400" dirty="0" smtClean="0"/>
              <a:t> </a:t>
            </a:r>
            <a:r>
              <a:rPr lang="en-US" sz="2400" dirty="0"/>
              <a:t>FCUC will also use this system to monitor patients financial and medical management. The main reason for using a centralized database is that retrieving and updating information will be easy and security backup is reliable</a:t>
            </a:r>
          </a:p>
          <a:p>
            <a:endParaRPr lang="en-US" dirty="0"/>
          </a:p>
        </p:txBody>
      </p:sp>
      <p:pic>
        <p:nvPicPr>
          <p:cNvPr id="5" name="speech_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71600" y="506570"/>
            <a:ext cx="609600" cy="609600"/>
          </a:xfrm>
          <a:prstGeom prst="rect">
            <a:avLst/>
          </a:prstGeom>
        </p:spPr>
      </p:pic>
    </p:spTree>
    <p:extLst>
      <p:ext uri="{BB962C8B-B14F-4D97-AF65-F5344CB8AC3E}">
        <p14:creationId xmlns:p14="http://schemas.microsoft.com/office/powerpoint/2010/main" val="32740327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988"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486177"/>
          </a:xfrm>
        </p:spPr>
        <p:txBody>
          <a:bodyPr>
            <a:normAutofit fontScale="90000"/>
          </a:bodyPr>
          <a:lstStyle/>
          <a:p>
            <a:pPr algn="ctr"/>
            <a:r>
              <a:rPr lang="en-US" b="1" dirty="0"/>
              <a:t>Relational </a:t>
            </a:r>
            <a:r>
              <a:rPr lang="en-US" b="1" dirty="0" smtClean="0"/>
              <a:t>Database</a:t>
            </a:r>
            <a:r>
              <a:rPr lang="en-US" b="1" dirty="0"/>
              <a:t/>
            </a:r>
            <a:br>
              <a:rPr lang="en-US" b="1" dirty="0"/>
            </a:br>
            <a:endParaRPr lang="en-US" dirty="0"/>
          </a:p>
        </p:txBody>
      </p:sp>
      <p:sp>
        <p:nvSpPr>
          <p:cNvPr id="3" name="Content Placeholder 2"/>
          <p:cNvSpPr>
            <a:spLocks noGrp="1"/>
          </p:cNvSpPr>
          <p:nvPr>
            <p:ph idx="1"/>
          </p:nvPr>
        </p:nvSpPr>
        <p:spPr>
          <a:xfrm>
            <a:off x="656492" y="1289537"/>
            <a:ext cx="11535508" cy="5568463"/>
          </a:xfrm>
        </p:spPr>
        <p:txBody>
          <a:bodyPr>
            <a:noAutofit/>
          </a:bodyPr>
          <a:lstStyle/>
          <a:p>
            <a:r>
              <a:rPr lang="en-US" sz="2800" dirty="0"/>
              <a:t>Relational database system will include the following tables: medicine, patient, insurance, paycheck, invoice, diagnosis, prescription, payment and doctor. All the tables have the following attributes </a:t>
            </a:r>
            <a:r>
              <a:rPr lang="en-US" sz="2800" dirty="0" smtClean="0"/>
              <a:t>:</a:t>
            </a:r>
            <a:endParaRPr lang="en-US" sz="2800" dirty="0"/>
          </a:p>
          <a:p>
            <a:pPr lvl="0"/>
            <a:r>
              <a:rPr lang="en-US" sz="2800" dirty="0"/>
              <a:t>Patient table is used to update and retrieve the information about the patient. This information includes: patient name, patient serial number, gender, Age, address, city and zip.</a:t>
            </a:r>
          </a:p>
          <a:p>
            <a:pPr lvl="0"/>
            <a:r>
              <a:rPr lang="en-US" sz="2800" dirty="0"/>
              <a:t>Payment table is used to show the invoice payment information and print monthly financial report. This includes: invoice number, payment Transaction number, pay method. Pay status and </a:t>
            </a:r>
            <a:r>
              <a:rPr lang="en-US" sz="2800" dirty="0" smtClean="0"/>
              <a:t>date.</a:t>
            </a:r>
            <a:endParaRPr lang="en-US" sz="2800" dirty="0"/>
          </a:p>
          <a:p>
            <a:pPr lvl="0"/>
            <a:r>
              <a:rPr lang="en-US" sz="2800" dirty="0"/>
              <a:t>Insurance table is used to provide details for patients billing. It contains the following attributes: insurance company, insurance company Id, category, phone, address, city and zip</a:t>
            </a:r>
            <a:r>
              <a:rPr lang="en-US" sz="2800" dirty="0" smtClean="0"/>
              <a:t>.</a:t>
            </a:r>
            <a:endParaRPr lang="en-US" sz="2800" dirty="0"/>
          </a:p>
        </p:txBody>
      </p:sp>
      <p:pic>
        <p:nvPicPr>
          <p:cNvPr id="5" name="speech_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66800" y="263440"/>
            <a:ext cx="609600" cy="609600"/>
          </a:xfrm>
          <a:prstGeom prst="rect">
            <a:avLst/>
          </a:prstGeom>
        </p:spPr>
      </p:pic>
    </p:spTree>
    <p:extLst>
      <p:ext uri="{BB962C8B-B14F-4D97-AF65-F5344CB8AC3E}">
        <p14:creationId xmlns:p14="http://schemas.microsoft.com/office/powerpoint/2010/main" val="1541900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99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6154" y="0"/>
            <a:ext cx="11605846" cy="6858000"/>
          </a:xfrm>
        </p:spPr>
        <p:txBody>
          <a:bodyPr>
            <a:normAutofit/>
          </a:bodyPr>
          <a:lstStyle/>
          <a:p>
            <a:r>
              <a:rPr lang="en-US" sz="2800" dirty="0"/>
              <a:t>Medicine table is used to store information of medicine. It has the following attributes: medicine inventory Id, medicine Name, manufacturer, price, quantity and expiry date</a:t>
            </a:r>
            <a:r>
              <a:rPr lang="en-US" sz="2800" dirty="0" smtClean="0"/>
              <a:t>.</a:t>
            </a:r>
          </a:p>
          <a:p>
            <a:pPr lvl="0"/>
            <a:r>
              <a:rPr lang="en-US" sz="2800" dirty="0" smtClean="0"/>
              <a:t>Doctor </a:t>
            </a:r>
            <a:r>
              <a:rPr lang="en-US" sz="2800" dirty="0"/>
              <a:t>table stores information of a specific doctor. It has the following details: Doctor name, doctor serial number, gender, age, position, phone, address, city and zip</a:t>
            </a:r>
          </a:p>
          <a:p>
            <a:pPr lvl="0"/>
            <a:r>
              <a:rPr lang="en-US" sz="2800" dirty="0"/>
              <a:t>Diagnosis table store the diagnostic information of patients. It has the following attributes: diagnosis Id, category</a:t>
            </a:r>
          </a:p>
          <a:p>
            <a:pPr lvl="0"/>
            <a:r>
              <a:rPr lang="en-US" sz="2800" dirty="0"/>
              <a:t>Prescription table keeps track of patient prescription of the medical history. It includes: prescription Id, Medicine and quantity.</a:t>
            </a:r>
          </a:p>
          <a:p>
            <a:pPr lvl="0"/>
            <a:r>
              <a:rPr lang="en-US" sz="2800" dirty="0"/>
              <a:t>Paycheck table records pay for employees. It includes check number, salary, bonus and pay date </a:t>
            </a:r>
          </a:p>
          <a:p>
            <a:pPr lvl="0"/>
            <a:r>
              <a:rPr lang="en-US" sz="2800" dirty="0"/>
              <a:t>Invoice table records purchases of medical equipment by FCUC. It includes: invoice number, amount, invoice date and due date</a:t>
            </a:r>
          </a:p>
          <a:p>
            <a:pPr marL="0" indent="0">
              <a:buNone/>
            </a:pPr>
            <a:endParaRPr lang="en-US" sz="2800" dirty="0"/>
          </a:p>
          <a:p>
            <a:endParaRPr lang="en-US" sz="2800" dirty="0"/>
          </a:p>
        </p:txBody>
      </p:sp>
      <p:pic>
        <p:nvPicPr>
          <p:cNvPr id="2" name="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1926" y="0"/>
            <a:ext cx="609600" cy="609600"/>
          </a:xfrm>
          <a:prstGeom prst="rect">
            <a:avLst/>
          </a:prstGeom>
        </p:spPr>
      </p:pic>
    </p:spTree>
    <p:extLst>
      <p:ext uri="{BB962C8B-B14F-4D97-AF65-F5344CB8AC3E}">
        <p14:creationId xmlns:p14="http://schemas.microsoft.com/office/powerpoint/2010/main" val="35604507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30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Software and Hardware Requirements of Relational Database</a:t>
            </a:r>
            <a:endParaRPr lang="en-US" b="1" dirty="0"/>
          </a:p>
        </p:txBody>
      </p:sp>
      <p:sp>
        <p:nvSpPr>
          <p:cNvPr id="3" name="Content Placeholder 2"/>
          <p:cNvSpPr>
            <a:spLocks noGrp="1"/>
          </p:cNvSpPr>
          <p:nvPr>
            <p:ph idx="1"/>
          </p:nvPr>
        </p:nvSpPr>
        <p:spPr>
          <a:xfrm>
            <a:off x="1371600" y="2171700"/>
            <a:ext cx="9601200" cy="3197469"/>
          </a:xfrm>
        </p:spPr>
        <p:txBody>
          <a:bodyPr>
            <a:normAutofit/>
          </a:bodyPr>
          <a:lstStyle/>
          <a:p>
            <a:r>
              <a:rPr lang="en-US" sz="2800" dirty="0"/>
              <a:t>The hardware and software requirements include the following factors: The size of the processor and amount of available memory and available memory must be sufficient for querying processor application .SQL server and sufficient RAM and disk space.</a:t>
            </a:r>
          </a:p>
          <a:p>
            <a:endParaRPr lang="en-US" sz="2800" dirty="0"/>
          </a:p>
        </p:txBody>
      </p:sp>
      <p:pic>
        <p:nvPicPr>
          <p:cNvPr id="4" name="4_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682839" y="381000"/>
            <a:ext cx="609600" cy="609600"/>
          </a:xfrm>
          <a:prstGeom prst="rect">
            <a:avLst/>
          </a:prstGeom>
        </p:spPr>
      </p:pic>
    </p:spTree>
    <p:extLst>
      <p:ext uri="{BB962C8B-B14F-4D97-AF65-F5344CB8AC3E}">
        <p14:creationId xmlns:p14="http://schemas.microsoft.com/office/powerpoint/2010/main" val="3897856234"/>
      </p:ext>
    </p:extLst>
  </p:cSld>
  <p:clrMapOvr>
    <a:masterClrMapping/>
  </p:clrMapOvr>
  <p:transition spd="slow">
    <p:randomBar dir="vert"/>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50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NoSQL Database </a:t>
            </a:r>
            <a:endParaRPr lang="en-US" dirty="0"/>
          </a:p>
        </p:txBody>
      </p:sp>
      <p:sp>
        <p:nvSpPr>
          <p:cNvPr id="3" name="Content Placeholder 2"/>
          <p:cNvSpPr>
            <a:spLocks noGrp="1"/>
          </p:cNvSpPr>
          <p:nvPr>
            <p:ph idx="1"/>
          </p:nvPr>
        </p:nvSpPr>
        <p:spPr>
          <a:xfrm>
            <a:off x="703385" y="1547445"/>
            <a:ext cx="11488615" cy="5310555"/>
          </a:xfrm>
        </p:spPr>
        <p:txBody>
          <a:bodyPr>
            <a:normAutofit/>
          </a:bodyPr>
          <a:lstStyle/>
          <a:p>
            <a:r>
              <a:rPr lang="en-US" sz="2800" dirty="0"/>
              <a:t>The non SQL databases differ from the relational databases in the way data is stored. In this system, the data will be used as a solution to the existing relational database for its ability to modify the schema on demand by additional fields dynamically to fit the provided data.</a:t>
            </a:r>
          </a:p>
          <a:p>
            <a:r>
              <a:rPr lang="en-US" sz="2800" dirty="0"/>
              <a:t>The NoSQL include document, graph, key-value and wide column stores for storage structure of the FCUC system. </a:t>
            </a:r>
            <a:endParaRPr lang="en-US" sz="2800" dirty="0" smtClean="0"/>
          </a:p>
          <a:p>
            <a:r>
              <a:rPr lang="en-US" sz="2800" dirty="0"/>
              <a:t>The data model will consist of doctor details, patient details and records, the insurance cover data, payment data for medics and invoices plus diagnosis data for the patients. The database will use Mongo Db which will provide the clear internal data structure of the system where there will be the proper mapping of the data for patients and doctors as well as finances data which include payments and invoices.</a:t>
            </a:r>
          </a:p>
        </p:txBody>
      </p:sp>
      <p:pic>
        <p:nvPicPr>
          <p:cNvPr id="4" name="4_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365420" y="381000"/>
            <a:ext cx="609600" cy="609600"/>
          </a:xfrm>
          <a:prstGeom prst="rect">
            <a:avLst/>
          </a:prstGeom>
        </p:spPr>
      </p:pic>
    </p:spTree>
    <p:extLst>
      <p:ext uri="{BB962C8B-B14F-4D97-AF65-F5344CB8AC3E}">
        <p14:creationId xmlns:p14="http://schemas.microsoft.com/office/powerpoint/2010/main" val="35431847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86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Software and Hardware </a:t>
            </a:r>
            <a:r>
              <a:rPr lang="en-US" b="1" dirty="0" smtClean="0"/>
              <a:t>Requirements for NoSQL</a:t>
            </a:r>
            <a:endParaRPr lang="en-US" dirty="0"/>
          </a:p>
        </p:txBody>
      </p:sp>
      <p:sp>
        <p:nvSpPr>
          <p:cNvPr id="3" name="Content Placeholder 2"/>
          <p:cNvSpPr>
            <a:spLocks noGrp="1"/>
          </p:cNvSpPr>
          <p:nvPr>
            <p:ph idx="1"/>
          </p:nvPr>
        </p:nvSpPr>
        <p:spPr>
          <a:xfrm>
            <a:off x="759854" y="2034862"/>
            <a:ext cx="11432146" cy="4823138"/>
          </a:xfrm>
        </p:spPr>
        <p:txBody>
          <a:bodyPr/>
          <a:lstStyle/>
          <a:p>
            <a:r>
              <a:rPr lang="en-US" sz="2800" dirty="0" smtClean="0"/>
              <a:t>NoSQL offers larger information </a:t>
            </a:r>
            <a:r>
              <a:rPr lang="en-US" sz="2800" dirty="0"/>
              <a:t>model flexibility, horizontal </a:t>
            </a:r>
            <a:r>
              <a:rPr lang="en-US" sz="2800" dirty="0" smtClean="0"/>
              <a:t>elasticity and </a:t>
            </a:r>
            <a:r>
              <a:rPr lang="en-US" sz="2800" dirty="0"/>
              <a:t>superior </a:t>
            </a:r>
            <a:r>
              <a:rPr lang="en-US" sz="2800" dirty="0" smtClean="0"/>
              <a:t>performance.</a:t>
            </a:r>
          </a:p>
          <a:p>
            <a:r>
              <a:rPr lang="en-US" sz="2800" dirty="0"/>
              <a:t> The size of the processor and amount of available memory and available memory must be sufficient for </a:t>
            </a:r>
            <a:r>
              <a:rPr lang="en-US" sz="2800" dirty="0" smtClean="0"/>
              <a:t>NoSQL </a:t>
            </a:r>
            <a:r>
              <a:rPr lang="en-US" sz="2800" dirty="0"/>
              <a:t>processor </a:t>
            </a:r>
            <a:r>
              <a:rPr lang="en-US" sz="2800" dirty="0" smtClean="0"/>
              <a:t>application. </a:t>
            </a:r>
            <a:endParaRPr lang="en-US" sz="2800" dirty="0"/>
          </a:p>
          <a:p>
            <a:r>
              <a:rPr lang="en-US" sz="2800" dirty="0" smtClean="0"/>
              <a:t>NoSQL server such as MongoDB </a:t>
            </a:r>
            <a:r>
              <a:rPr lang="en-US" sz="2800" dirty="0"/>
              <a:t>and sufficient RAM and disk space.</a:t>
            </a:r>
          </a:p>
          <a:p>
            <a:pPr marL="0" indent="0">
              <a:buNone/>
            </a:pPr>
            <a:endParaRPr lang="en-US" dirty="0"/>
          </a:p>
        </p:txBody>
      </p:sp>
      <p:pic>
        <p:nvPicPr>
          <p:cNvPr id="4" name="4_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71600" y="381000"/>
            <a:ext cx="609600" cy="609600"/>
          </a:xfrm>
          <a:prstGeom prst="rect">
            <a:avLst/>
          </a:prstGeom>
        </p:spPr>
      </p:pic>
    </p:spTree>
    <p:extLst>
      <p:ext uri="{BB962C8B-B14F-4D97-AF65-F5344CB8AC3E}">
        <p14:creationId xmlns:p14="http://schemas.microsoft.com/office/powerpoint/2010/main" val="1310601996"/>
      </p:ext>
    </p:extLst>
  </p:cSld>
  <p:clrMapOvr>
    <a:masterClrMapping/>
  </p:clrMapOvr>
  <p:transition spd="slow">
    <p:randomBar dir="vert"/>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61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908538"/>
          </a:xfrm>
        </p:spPr>
        <p:txBody>
          <a:bodyPr>
            <a:normAutofit fontScale="90000"/>
          </a:bodyPr>
          <a:lstStyle/>
          <a:p>
            <a:pPr algn="ctr"/>
            <a:r>
              <a:rPr lang="en-US" b="1" dirty="0"/>
              <a:t>Pros of Relational database</a:t>
            </a:r>
            <a:br>
              <a:rPr lang="en-US" b="1" dirty="0"/>
            </a:br>
            <a:endParaRPr lang="en-US" dirty="0"/>
          </a:p>
        </p:txBody>
      </p:sp>
      <p:sp>
        <p:nvSpPr>
          <p:cNvPr id="3" name="Content Placeholder 2"/>
          <p:cNvSpPr>
            <a:spLocks noGrp="1"/>
          </p:cNvSpPr>
          <p:nvPr>
            <p:ph idx="1"/>
          </p:nvPr>
        </p:nvSpPr>
        <p:spPr>
          <a:xfrm>
            <a:off x="726831" y="1594338"/>
            <a:ext cx="11465169" cy="5263662"/>
          </a:xfrm>
        </p:spPr>
        <p:txBody>
          <a:bodyPr>
            <a:normAutofit/>
          </a:bodyPr>
          <a:lstStyle/>
          <a:p>
            <a:r>
              <a:rPr lang="en-US" sz="2800" dirty="0"/>
              <a:t>The ease of usability as revising tables with rows and columns is easily </a:t>
            </a:r>
            <a:r>
              <a:rPr lang="en-US" sz="2800" dirty="0" smtClean="0"/>
              <a:t>understandable.</a:t>
            </a:r>
            <a:endParaRPr lang="en-US" sz="2800" dirty="0"/>
          </a:p>
          <a:p>
            <a:r>
              <a:rPr lang="en-US" sz="2800" dirty="0"/>
              <a:t>Security and authorization is implemented with ease. One can shift attributes of a specific table into a different relation by using authorized access.</a:t>
            </a:r>
          </a:p>
          <a:p>
            <a:r>
              <a:rPr lang="en-US" sz="2800" dirty="0"/>
              <a:t>Various relations can be defined easily between points of </a:t>
            </a:r>
            <a:r>
              <a:rPr lang="en-US" sz="2800" dirty="0" smtClean="0"/>
              <a:t>data.</a:t>
            </a:r>
            <a:endParaRPr lang="en-US" sz="2800" dirty="0"/>
          </a:p>
          <a:p>
            <a:endParaRPr lang="en-US" sz="2800" dirty="0"/>
          </a:p>
        </p:txBody>
      </p:sp>
      <p:pic>
        <p:nvPicPr>
          <p:cNvPr id="4" name="4_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682840" y="530469"/>
            <a:ext cx="609600" cy="609600"/>
          </a:xfrm>
          <a:prstGeom prst="rect">
            <a:avLst/>
          </a:prstGeom>
        </p:spPr>
      </p:pic>
    </p:spTree>
    <p:extLst>
      <p:ext uri="{BB962C8B-B14F-4D97-AF65-F5344CB8AC3E}">
        <p14:creationId xmlns:p14="http://schemas.microsoft.com/office/powerpoint/2010/main" val="7034027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45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627845"/>
          </a:xfrm>
        </p:spPr>
        <p:txBody>
          <a:bodyPr>
            <a:normAutofit fontScale="90000"/>
          </a:bodyPr>
          <a:lstStyle/>
          <a:p>
            <a:pPr algn="ctr"/>
            <a:r>
              <a:rPr lang="en-US" b="1" dirty="0"/>
              <a:t>Cons of Relational database</a:t>
            </a:r>
            <a:br>
              <a:rPr lang="en-US" b="1" dirty="0"/>
            </a:br>
            <a:endParaRPr lang="en-US" dirty="0"/>
          </a:p>
        </p:txBody>
      </p:sp>
      <p:sp>
        <p:nvSpPr>
          <p:cNvPr id="3" name="Content Placeholder 2"/>
          <p:cNvSpPr>
            <a:spLocks noGrp="1"/>
          </p:cNvSpPr>
          <p:nvPr>
            <p:ph idx="1"/>
          </p:nvPr>
        </p:nvSpPr>
        <p:spPr>
          <a:xfrm>
            <a:off x="656492" y="1532586"/>
            <a:ext cx="11535508" cy="5325414"/>
          </a:xfrm>
        </p:spPr>
        <p:txBody>
          <a:bodyPr>
            <a:normAutofit/>
          </a:bodyPr>
          <a:lstStyle/>
          <a:p>
            <a:r>
              <a:rPr lang="en-US" sz="2800" dirty="0"/>
              <a:t>The number of tables in a relational database affect performance, the larger the tables the less response time for </a:t>
            </a:r>
            <a:r>
              <a:rPr lang="en-US" sz="2800" dirty="0" err="1"/>
              <a:t>sql</a:t>
            </a:r>
            <a:r>
              <a:rPr lang="en-US" sz="2800" dirty="0"/>
              <a:t> </a:t>
            </a:r>
            <a:r>
              <a:rPr lang="en-US" sz="2800" dirty="0" smtClean="0"/>
              <a:t>queries.</a:t>
            </a:r>
            <a:endParaRPr lang="en-US" sz="2800" dirty="0"/>
          </a:p>
          <a:p>
            <a:r>
              <a:rPr lang="en-US" sz="2800" dirty="0"/>
              <a:t>Relational database does not support complex base types such as </a:t>
            </a:r>
            <a:r>
              <a:rPr lang="en-US" sz="2800" dirty="0" smtClean="0"/>
              <a:t>visualizations.</a:t>
            </a:r>
            <a:endParaRPr lang="en-US" sz="2800" dirty="0"/>
          </a:p>
          <a:p>
            <a:r>
              <a:rPr lang="en-US" sz="2800" dirty="0"/>
              <a:t>To use this database knowledge about the structure database is required to query the </a:t>
            </a:r>
            <a:r>
              <a:rPr lang="en-US" sz="2800" dirty="0" smtClean="0"/>
              <a:t>database.</a:t>
            </a:r>
            <a:endParaRPr lang="en-US" sz="2800" dirty="0"/>
          </a:p>
          <a:p>
            <a:endParaRPr lang="en-US" sz="2800" dirty="0"/>
          </a:p>
        </p:txBody>
      </p:sp>
      <p:pic>
        <p:nvPicPr>
          <p:cNvPr id="6" name="speech_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798749" y="271530"/>
            <a:ext cx="609600" cy="609600"/>
          </a:xfrm>
          <a:prstGeom prst="rect">
            <a:avLst/>
          </a:prstGeom>
        </p:spPr>
      </p:pic>
    </p:spTree>
    <p:extLst>
      <p:ext uri="{BB962C8B-B14F-4D97-AF65-F5344CB8AC3E}">
        <p14:creationId xmlns:p14="http://schemas.microsoft.com/office/powerpoint/2010/main" val="14298433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924"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720969"/>
          </a:xfrm>
        </p:spPr>
        <p:txBody>
          <a:bodyPr>
            <a:normAutofit fontScale="90000"/>
          </a:bodyPr>
          <a:lstStyle/>
          <a:p>
            <a:pPr algn="ctr"/>
            <a:r>
              <a:rPr lang="en-US" b="1" dirty="0"/>
              <a:t>Pros for NoSQL</a:t>
            </a:r>
            <a:br>
              <a:rPr lang="en-US" b="1" dirty="0"/>
            </a:br>
            <a:endParaRPr lang="en-US" dirty="0"/>
          </a:p>
        </p:txBody>
      </p:sp>
      <p:sp>
        <p:nvSpPr>
          <p:cNvPr id="3" name="Content Placeholder 2"/>
          <p:cNvSpPr>
            <a:spLocks noGrp="1"/>
          </p:cNvSpPr>
          <p:nvPr>
            <p:ph idx="1"/>
          </p:nvPr>
        </p:nvSpPr>
        <p:spPr>
          <a:xfrm>
            <a:off x="679938" y="1617785"/>
            <a:ext cx="11512062" cy="5240215"/>
          </a:xfrm>
        </p:spPr>
        <p:txBody>
          <a:bodyPr>
            <a:normAutofit/>
          </a:bodyPr>
          <a:lstStyle/>
          <a:p>
            <a:r>
              <a:rPr lang="en-US" sz="2800" dirty="0"/>
              <a:t>The advantage of this solution is the ability to handle structured, semi-structured and unstructured data</a:t>
            </a:r>
            <a:r>
              <a:rPr lang="en-US" sz="2800" dirty="0" smtClean="0"/>
              <a:t>.</a:t>
            </a:r>
          </a:p>
          <a:p>
            <a:r>
              <a:rPr lang="en-US" sz="2800" dirty="0"/>
              <a:t>, it does not require a dedicated high performing server, thus allowing scalability</a:t>
            </a:r>
            <a:r>
              <a:rPr lang="en-US" sz="2800" dirty="0" smtClean="0"/>
              <a:t>.</a:t>
            </a:r>
          </a:p>
          <a:p>
            <a:r>
              <a:rPr lang="en-US" sz="2800" dirty="0"/>
              <a:t>Since the information of the FUCU is highly complex and massive, it will be easier to use NoSQL since it has big data </a:t>
            </a:r>
            <a:r>
              <a:rPr lang="en-US" sz="2800" dirty="0" smtClean="0"/>
              <a:t>capabilities</a:t>
            </a:r>
          </a:p>
          <a:p>
            <a:r>
              <a:rPr lang="en-US" sz="2800" dirty="0"/>
              <a:t>The database is easy to implement and deploy since it also allows cloud capabilities and object-oriented programming. </a:t>
            </a:r>
            <a:endParaRPr lang="en-US" sz="2800" dirty="0" smtClean="0"/>
          </a:p>
          <a:p>
            <a:r>
              <a:rPr lang="en-US" sz="2800" dirty="0"/>
              <a:t>it will be easy to perform analytics and implement business intelligence in the FUCU system</a:t>
            </a:r>
          </a:p>
          <a:p>
            <a:pPr marL="0" indent="0">
              <a:buNone/>
            </a:pPr>
            <a:endParaRPr lang="en-US" sz="2800" dirty="0"/>
          </a:p>
        </p:txBody>
      </p:sp>
      <p:pic>
        <p:nvPicPr>
          <p:cNvPr id="4" name="speech">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262388" y="741484"/>
            <a:ext cx="609600" cy="609600"/>
          </a:xfrm>
          <a:prstGeom prst="rect">
            <a:avLst/>
          </a:prstGeom>
        </p:spPr>
      </p:pic>
    </p:spTree>
    <p:extLst>
      <p:ext uri="{BB962C8B-B14F-4D97-AF65-F5344CB8AC3E}">
        <p14:creationId xmlns:p14="http://schemas.microsoft.com/office/powerpoint/2010/main" val="3103389787"/>
      </p:ext>
    </p:extLst>
  </p:cSld>
  <p:clrMapOvr>
    <a:masterClrMapping/>
  </p:clrMapOvr>
  <p:transition spd="slow">
    <p:randomBar dir="vert"/>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58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726830"/>
            <a:ext cx="9601200" cy="1031631"/>
          </a:xfrm>
        </p:spPr>
        <p:txBody>
          <a:bodyPr/>
          <a:lstStyle/>
          <a:p>
            <a:pPr algn="ctr"/>
            <a:r>
              <a:rPr lang="en-US" b="1" dirty="0" smtClean="0"/>
              <a:t>Cons for NoSQL</a:t>
            </a:r>
            <a:endParaRPr lang="en-US" b="1" dirty="0"/>
          </a:p>
        </p:txBody>
      </p:sp>
      <p:sp>
        <p:nvSpPr>
          <p:cNvPr id="3" name="Content Placeholder 2"/>
          <p:cNvSpPr>
            <a:spLocks noGrp="1"/>
          </p:cNvSpPr>
          <p:nvPr>
            <p:ph idx="1"/>
          </p:nvPr>
        </p:nvSpPr>
        <p:spPr>
          <a:xfrm>
            <a:off x="703385" y="2286000"/>
            <a:ext cx="11488615" cy="4572000"/>
          </a:xfrm>
        </p:spPr>
        <p:txBody>
          <a:bodyPr>
            <a:normAutofit/>
          </a:bodyPr>
          <a:lstStyle/>
          <a:p>
            <a:r>
              <a:rPr lang="en-US" sz="2800" dirty="0"/>
              <a:t>The database </a:t>
            </a:r>
            <a:r>
              <a:rPr lang="en-US" sz="2800" dirty="0" smtClean="0"/>
              <a:t>technology </a:t>
            </a:r>
            <a:r>
              <a:rPr lang="en-US" sz="2800" dirty="0"/>
              <a:t>has limited querying capabilities compared to the relational database</a:t>
            </a:r>
            <a:r>
              <a:rPr lang="en-US" sz="2800" dirty="0" smtClean="0"/>
              <a:t>.</a:t>
            </a:r>
          </a:p>
          <a:p>
            <a:r>
              <a:rPr lang="en-US" sz="2800" dirty="0"/>
              <a:t>The issue that may arise is the ability to perform key-value management when the data becomes </a:t>
            </a:r>
            <a:r>
              <a:rPr lang="en-US" sz="2800" dirty="0" smtClean="0"/>
              <a:t>massive.</a:t>
            </a:r>
          </a:p>
          <a:p>
            <a:r>
              <a:rPr lang="en-US" sz="2800" dirty="0"/>
              <a:t>O</a:t>
            </a:r>
            <a:r>
              <a:rPr lang="en-US" sz="2800" dirty="0" smtClean="0"/>
              <a:t>pen-source  </a:t>
            </a:r>
            <a:r>
              <a:rPr lang="en-US" sz="2800" dirty="0"/>
              <a:t>options are not popular for enterprises like the </a:t>
            </a:r>
            <a:r>
              <a:rPr lang="en-US" sz="2800" dirty="0" smtClean="0"/>
              <a:t>FUCU</a:t>
            </a:r>
            <a:r>
              <a:rPr lang="en-US" sz="2800" dirty="0"/>
              <a:t>.</a:t>
            </a:r>
          </a:p>
        </p:txBody>
      </p:sp>
      <p:pic>
        <p:nvPicPr>
          <p:cNvPr id="4" name="speech_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66800" y="158261"/>
            <a:ext cx="609600" cy="609600"/>
          </a:xfrm>
          <a:prstGeom prst="rect">
            <a:avLst/>
          </a:prstGeom>
        </p:spPr>
      </p:pic>
    </p:spTree>
    <p:extLst>
      <p:ext uri="{BB962C8B-B14F-4D97-AF65-F5344CB8AC3E}">
        <p14:creationId xmlns:p14="http://schemas.microsoft.com/office/powerpoint/2010/main" val="30634195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0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189892"/>
          </a:xfrm>
        </p:spPr>
        <p:txBody>
          <a:bodyPr>
            <a:normAutofit fontScale="90000"/>
          </a:bodyPr>
          <a:lstStyle/>
          <a:p>
            <a:pPr algn="ctr"/>
            <a:r>
              <a:rPr lang="en-US" b="1" dirty="0"/>
              <a:t>Recommendations </a:t>
            </a:r>
            <a:r>
              <a:rPr lang="en-US" dirty="0"/>
              <a:t/>
            </a:r>
            <a:br>
              <a:rPr lang="en-US" dirty="0"/>
            </a:br>
            <a:endParaRPr lang="en-US" dirty="0"/>
          </a:p>
        </p:txBody>
      </p:sp>
      <p:sp>
        <p:nvSpPr>
          <p:cNvPr id="3" name="Content Placeholder 2"/>
          <p:cNvSpPr>
            <a:spLocks noGrp="1"/>
          </p:cNvSpPr>
          <p:nvPr>
            <p:ph idx="1"/>
          </p:nvPr>
        </p:nvSpPr>
        <p:spPr>
          <a:xfrm>
            <a:off x="703385" y="2286000"/>
            <a:ext cx="11488615" cy="4572000"/>
          </a:xfrm>
        </p:spPr>
        <p:txBody>
          <a:bodyPr/>
          <a:lstStyle/>
          <a:p>
            <a:pPr marL="0" indent="0">
              <a:buNone/>
            </a:pPr>
            <a:endParaRPr lang="en-US" dirty="0" smtClean="0"/>
          </a:p>
          <a:p>
            <a:pPr marL="0" indent="0">
              <a:buNone/>
            </a:pPr>
            <a:r>
              <a:rPr lang="en-US" dirty="0"/>
              <a:t>	</a:t>
            </a:r>
            <a:r>
              <a:rPr lang="en-US" sz="2800" dirty="0" smtClean="0"/>
              <a:t>Most </a:t>
            </a:r>
            <a:r>
              <a:rPr lang="en-US" sz="2800" dirty="0"/>
              <a:t>relational databases now accept the use of JSON documents as a built-in data type and querying against data, NoSQL are also integrating SQL querying language. FCUC can therefore integrate Pure SQL and NoSQL database systems since they will incur lower costs, fast and scalable access of data. SQL databases will also be safeguarded.</a:t>
            </a:r>
          </a:p>
          <a:p>
            <a:endParaRPr lang="en-US" dirty="0"/>
          </a:p>
        </p:txBody>
      </p:sp>
      <p:pic>
        <p:nvPicPr>
          <p:cNvPr id="4" name="speech_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371600" y="275492"/>
            <a:ext cx="609600" cy="609600"/>
          </a:xfrm>
          <a:prstGeom prst="rect">
            <a:avLst/>
          </a:prstGeom>
        </p:spPr>
      </p:pic>
    </p:spTree>
    <p:extLst>
      <p:ext uri="{BB962C8B-B14F-4D97-AF65-F5344CB8AC3E}">
        <p14:creationId xmlns:p14="http://schemas.microsoft.com/office/powerpoint/2010/main" val="389892945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70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TM10001105[[fn=Crop]]</Template>
  <TotalTime>110</TotalTime>
  <Words>883</Words>
  <Application>Microsoft Office PowerPoint</Application>
  <PresentationFormat>Widescreen</PresentationFormat>
  <Paragraphs>48</Paragraphs>
  <Slides>12</Slides>
  <Notes>0</Notes>
  <HiddenSlides>0</HiddenSlides>
  <MMClips>12</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12</vt:i4>
      </vt:variant>
    </vt:vector>
  </HeadingPairs>
  <TitlesOfParts>
    <vt:vector size="14" baseType="lpstr">
      <vt:lpstr>Franklin Gothic Book</vt:lpstr>
      <vt:lpstr>Crop</vt:lpstr>
      <vt:lpstr>First Choice Urgent Care  (FCUC) database</vt:lpstr>
      <vt:lpstr>Problem Statement </vt:lpstr>
      <vt:lpstr>Relational Database </vt:lpstr>
      <vt:lpstr>PowerPoint Presentation</vt:lpstr>
      <vt:lpstr>Software and Hardware Requirements of Relational Database</vt:lpstr>
      <vt:lpstr>NoSQL Database </vt:lpstr>
      <vt:lpstr>Software and Hardware Requirements for NoSQL</vt:lpstr>
      <vt:lpstr>Pros of Relational database </vt:lpstr>
      <vt:lpstr>Cons of Relational database </vt:lpstr>
      <vt:lpstr>Pros for NoSQL </vt:lpstr>
      <vt:lpstr>Cons for NoSQL</vt:lpstr>
      <vt:lpstr>Recommendations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 Choice Urgent Care  (FCUC) database</dc:title>
  <dc:creator>Nelly</dc:creator>
  <cp:lastModifiedBy>Nelly</cp:lastModifiedBy>
  <cp:revision>11</cp:revision>
  <dcterms:created xsi:type="dcterms:W3CDTF">2020-09-23T12:43:02Z</dcterms:created>
  <dcterms:modified xsi:type="dcterms:W3CDTF">2020-09-23T14:39:44Z</dcterms:modified>
</cp:coreProperties>
</file>